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3564" r:id="rId2"/>
    <p:sldId id="3566" r:id="rId3"/>
    <p:sldId id="3568" r:id="rId4"/>
    <p:sldId id="3565" r:id="rId5"/>
    <p:sldId id="3577" r:id="rId6"/>
    <p:sldId id="3569" r:id="rId7"/>
    <p:sldId id="3579" r:id="rId8"/>
    <p:sldId id="3593" r:id="rId9"/>
    <p:sldId id="3571" r:id="rId10"/>
    <p:sldId id="3572" r:id="rId11"/>
    <p:sldId id="3594" r:id="rId12"/>
    <p:sldId id="3595" r:id="rId13"/>
    <p:sldId id="3596" r:id="rId14"/>
    <p:sldId id="3597" r:id="rId15"/>
    <p:sldId id="359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47"/>
    <p:restoredTop sz="94663"/>
  </p:normalViewPr>
  <p:slideViewPr>
    <p:cSldViewPr snapToGrid="0" snapToObjects="1">
      <p:cViewPr varScale="1">
        <p:scale>
          <a:sx n="118" d="100"/>
          <a:sy n="118" d="100"/>
        </p:scale>
        <p:origin x="208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9541B6-613A-B34A-9D71-2FABD904859C}" type="datetimeFigureOut">
              <a:rPr lang="en-US" smtClean="0"/>
              <a:t>1/25/20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78EA54-F7FB-164B-974A-3625D96DF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098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nban.university/#resources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nban.university/#resources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nban.university/#resources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</a:t>
            </a:r>
            <a:r>
              <a:rPr lang="en-US" dirty="0" err="1"/>
              <a:t>mobile.de</a:t>
            </a:r>
            <a:r>
              <a:rPr lang="en-US" dirty="0"/>
              <a:t> Case Study</a:t>
            </a:r>
          </a:p>
          <a:p>
            <a:r>
              <a:rPr lang="de-DE" dirty="0">
                <a:hlinkClick r:id="rId3"/>
              </a:rPr>
              <a:t>https://www.kanban.university/#resources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196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</a:t>
            </a:r>
            <a:r>
              <a:rPr lang="en-US" dirty="0" err="1"/>
              <a:t>Tupalo</a:t>
            </a:r>
            <a:r>
              <a:rPr lang="en-US" dirty="0"/>
              <a:t> Case Study</a:t>
            </a:r>
          </a:p>
          <a:p>
            <a:r>
              <a:rPr lang="de-DE" dirty="0">
                <a:hlinkClick r:id="rId3"/>
              </a:rPr>
              <a:t>https://www.kanban.university/#resources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52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95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Source: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Tupalo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Case Study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hlinkClick r:id="rId3"/>
              </a:rPr>
              <a:t>https://www.kanban.university/#resources</a:t>
            </a: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magnets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colored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paper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tickets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markers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avatars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Tupalo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used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Kanban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boards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406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</a:t>
            </a:r>
            <a:r>
              <a:rPr lang="en-US" dirty="0" err="1"/>
              <a:t>Kanbanize.com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79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799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987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the separate PDF </a:t>
            </a:r>
            <a:r>
              <a:rPr lang="en-US"/>
              <a:t>with details.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63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</a:t>
            </a:r>
            <a:r>
              <a:rPr lang="en-US" dirty="0" err="1"/>
              <a:t>Visotech</a:t>
            </a:r>
            <a:r>
              <a:rPr lang="en-US" dirty="0"/>
              <a:t> Case Study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3786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Zoom-in on the prior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595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Zoom-in on the prior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52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Zoom-in on the prior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3089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Zoom-in on the prior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136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Zoom-in on the prior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009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Zoom-in on the prior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309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EE4F3-332C-8F42-9777-A72797FAE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A8D5C-9876-5245-810A-A0B646866C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F52F2-B958-CE41-8F13-DBF032043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E0070-6581-784B-9D93-33B997435E7E}" type="datetimeFigureOut">
              <a:rPr lang="en-US" smtClean="0"/>
              <a:t>1/25/20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EBC57-02C0-264F-9F39-F21C8EFA2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E20DF2-C168-474D-98EF-9A8223B4C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4D1F-84B3-4747-9A13-90CAE94B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457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2229C-63E8-2344-9BCA-EAD31AC90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39A02-3416-8643-A117-946D62667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EF648-EB34-CB40-8C10-6E698F137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E0070-6581-784B-9D93-33B997435E7E}" type="datetimeFigureOut">
              <a:rPr lang="en-US" smtClean="0"/>
              <a:t>1/25/20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C27D5-0214-A347-BB65-638042B67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E5096A-A584-FE41-A765-7BFC5F5A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4D1F-84B3-4747-9A13-90CAE94B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83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CB570-C677-A445-83E6-0FAA7A5D3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D79A8-EE1B-C846-8A08-829B17F05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0E12A-90E4-CC4C-9155-192910775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E0070-6581-784B-9D93-33B997435E7E}" type="datetimeFigureOut">
              <a:rPr lang="en-US" smtClean="0"/>
              <a:t>1/25/20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26849-540C-B84E-A008-4E836D641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85D35D-4BA0-3344-A208-72EA14B80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4D1F-84B3-4747-9A13-90CAE94B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013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8CE0E-C6F0-5146-BAAA-DF8F72F6E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81D30-92E6-7A42-8D48-1E2186E729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C87889-6CE5-3A46-BC77-58AABF81F2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74554C-6DCD-8649-994D-4BE444089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E0070-6581-784B-9D93-33B997435E7E}" type="datetimeFigureOut">
              <a:rPr lang="en-US" smtClean="0"/>
              <a:t>1/25/20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100896-2657-3E49-B983-80D1F080A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E2C46B-0596-A94A-80B9-901B92DD8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4D1F-84B3-4747-9A13-90CAE94B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699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58E67-84F1-3442-BDC6-8D1126E9B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80B26F-5436-5D44-9CCA-1E0BFDB30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2F412-0DEF-B941-921C-0D519AC2C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559ADB-37B6-6D41-B8FF-9035F68BB0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EF8D97-DAE1-4448-9825-6AAB8347E1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4D6B21-419B-6442-A455-DA7A03277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E0070-6581-784B-9D93-33B997435E7E}" type="datetimeFigureOut">
              <a:rPr lang="en-US" smtClean="0"/>
              <a:t>1/25/20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8DDC18-5F54-464F-A481-DEC5F292A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A4C230-ABD0-A54E-BB34-18C9B7AF1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4D1F-84B3-4747-9A13-90CAE94B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926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EB12E-0EF9-B643-B41E-E1DA92F5C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8901A4-79CA-9D4A-9601-C8CDBAAF2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E0070-6581-784B-9D93-33B997435E7E}" type="datetimeFigureOut">
              <a:rPr lang="en-US" smtClean="0"/>
              <a:t>1/25/20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51585F-BBC6-7F43-ADC9-995D1E4DE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8D54D-C593-8748-B31D-B397CB8CA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4D1F-84B3-4747-9A13-90CAE94B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342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F03A92-9775-2A4C-8395-AA6EA1724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E0070-6581-784B-9D93-33B997435E7E}" type="datetimeFigureOut">
              <a:rPr lang="en-US" smtClean="0"/>
              <a:t>1/25/20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1ADF4A-A4EE-CE4D-803C-65ECCC7DB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CE3C9-375F-A645-A477-CAF58383C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4D1F-84B3-4747-9A13-90CAE94B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41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6C7B8-783D-1F40-A79A-643FCAB60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E0B3B-8B58-E248-885B-2857D2CFC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8D2B1A-25F8-F64C-A791-86D2811DD7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3A8870-FAA4-154C-937F-F05D2AC76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E0070-6581-784B-9D93-33B997435E7E}" type="datetimeFigureOut">
              <a:rPr lang="en-US" smtClean="0"/>
              <a:t>1/25/20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8C2C8D-EA7D-504E-B1BA-89149AD3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80C5DB-101E-1F41-8827-6AFE2E456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4D1F-84B3-4747-9A13-90CAE94B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982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5BE4E-A882-7B4B-A21B-718B89E09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522B6-1D0B-254B-8509-AAA02A6397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80B94-D8AF-484A-B0FD-25F8510ED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52B611-47C6-E849-AB36-4D15BB667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E0070-6581-784B-9D93-33B997435E7E}" type="datetimeFigureOut">
              <a:rPr lang="en-US" smtClean="0"/>
              <a:t>1/25/20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604D0D-8750-9846-99F5-D5A41AB4A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D726E-D07E-924F-B45D-7F6A4FD46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4D1F-84B3-4747-9A13-90CAE94B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492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01200-E5CC-B84C-9F61-FCF93C012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78B94B-B85F-144D-91A5-E5EEFF6B0F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97D1AB-B86E-5C4C-8022-80531C8FB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E0070-6581-784B-9D93-33B997435E7E}" type="datetimeFigureOut">
              <a:rPr lang="en-US" smtClean="0"/>
              <a:t>1/25/20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6D90E-37FB-C849-AED8-B2FA64FCC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78836-26A1-F448-ACCB-CAD17F113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4D1F-84B3-4747-9A13-90CAE94B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256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581C28-B47C-064E-BDCE-49BB66DBB1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35F9D8-7429-6247-BFAB-EE9C98ADDF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F69F2-7177-0C48-AA29-61D3875A8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E0070-6581-784B-9D93-33B997435E7E}" type="datetimeFigureOut">
              <a:rPr lang="en-US" smtClean="0"/>
              <a:t>1/25/20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4B301-A639-BC41-B4FB-38F491CC5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57DB0E-F22C-2D4E-9758-E2DD763C7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C4D1F-84B3-4747-9A13-90CAE94B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15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dia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1055" y="6356350"/>
            <a:ext cx="7794355" cy="365125"/>
          </a:xfrm>
        </p:spPr>
        <p:txBody>
          <a:bodyPr anchor="ctr">
            <a:noAutofit/>
          </a:bodyPr>
          <a:lstStyle>
            <a:lvl1pPr algn="ctr">
              <a:defRPr sz="2400"/>
            </a:lvl1pPr>
          </a:lstStyle>
          <a:p>
            <a:r>
              <a:rPr lang="en-GB" dirty="0"/>
              <a:t>Caption for the media</a:t>
            </a:r>
            <a:endParaRPr lang="en-US" dirty="0"/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F97FF6DF-CCDD-FA48-8C6F-480F2DF3BE30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838200" y="356461"/>
            <a:ext cx="10515600" cy="587385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177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DE7AAD-7823-6942-B38D-92D9315DD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5507B-A6BB-FD45-9A51-042F1C0C7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8B31E-1C5A-F74F-90FB-08C6B49C1C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E0070-6581-784B-9D93-33B997435E7E}" type="datetimeFigureOut">
              <a:rPr lang="en-US" smtClean="0"/>
              <a:t>1/25/20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73631-3273-C445-9035-F968DFD1E9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DFC27-CD42-B542-8C69-0F7591F2E9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C4D1F-84B3-4747-9A13-90CAE94B4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580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75CB28-CBE0-3C41-A28A-CBD8C7A60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29D3B82-0CA6-954A-A65B-BBC7789F3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mobile Platform team at </a:t>
            </a:r>
            <a:r>
              <a:rPr lang="en-US" dirty="0" err="1"/>
              <a:t>Mobile.de</a:t>
            </a:r>
            <a:r>
              <a:rPr lang="en-US" dirty="0"/>
              <a:t>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B856394-F94B-DF4F-B9F9-24A7087A9441}"/>
              </a:ext>
            </a:extLst>
          </p:cNvPr>
          <p:cNvPicPr>
            <a:picLocks noGrp="1" noChangeAspect="1"/>
          </p:cNvPicPr>
          <p:nvPr>
            <p:ph type="media" sz="quarter" idx="14"/>
          </p:nvPr>
        </p:nvPicPr>
        <p:blipFill>
          <a:blip r:embed="rId3"/>
          <a:stretch>
            <a:fillRect/>
          </a:stretch>
        </p:blipFill>
        <p:spPr>
          <a:xfrm>
            <a:off x="1409040" y="357188"/>
            <a:ext cx="9373920" cy="5873750"/>
          </a:xfrm>
        </p:spPr>
      </p:pic>
    </p:spTree>
    <p:extLst>
      <p:ext uri="{BB962C8B-B14F-4D97-AF65-F5344CB8AC3E}">
        <p14:creationId xmlns:p14="http://schemas.microsoft.com/office/powerpoint/2010/main" val="376709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C30C7E-D417-9D4A-941A-242EC3BAA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7830B88-5476-484E-88E6-962BBECE7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Kanban board at </a:t>
            </a:r>
            <a:r>
              <a:rPr lang="en-US" dirty="0" err="1"/>
              <a:t>Tupalo</a:t>
            </a:r>
            <a:r>
              <a:rPr lang="en-US" dirty="0"/>
              <a:t> IT</a:t>
            </a:r>
          </a:p>
        </p:txBody>
      </p:sp>
      <p:pic>
        <p:nvPicPr>
          <p:cNvPr id="5" name="Media Placeholder 4">
            <a:extLst>
              <a:ext uri="{FF2B5EF4-FFF2-40B4-BE49-F238E27FC236}">
                <a16:creationId xmlns:a16="http://schemas.microsoft.com/office/drawing/2014/main" id="{238359D7-6960-9A4D-93FD-AEF265853CD2}"/>
              </a:ext>
            </a:extLst>
          </p:cNvPr>
          <p:cNvPicPr>
            <a:picLocks noGrp="1" noChangeAspect="1"/>
          </p:cNvPicPr>
          <p:nvPr>
            <p:ph type="media" sz="quarter" idx="14"/>
          </p:nvPr>
        </p:nvPicPr>
        <p:blipFill>
          <a:blip r:embed="rId3"/>
          <a:stretch>
            <a:fillRect/>
          </a:stretch>
        </p:blipFill>
        <p:spPr>
          <a:xfrm>
            <a:off x="1978428" y="261321"/>
            <a:ext cx="8356155" cy="590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727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FD9EA2-9EBB-3A48-9F8D-6A3F2D805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DC1349-774C-EC4C-99EA-07E40378F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Tupalo</a:t>
            </a:r>
            <a:r>
              <a:rPr lang="en-US" dirty="0"/>
              <a:t> Marketing an Communications Board</a:t>
            </a:r>
          </a:p>
        </p:txBody>
      </p:sp>
      <p:pic>
        <p:nvPicPr>
          <p:cNvPr id="6" name="Media Placeholder 6">
            <a:extLst>
              <a:ext uri="{FF2B5EF4-FFF2-40B4-BE49-F238E27FC236}">
                <a16:creationId xmlns:a16="http://schemas.microsoft.com/office/drawing/2014/main" id="{07CF3CC9-7D61-2248-8990-7553D4B32FD9}"/>
              </a:ext>
            </a:extLst>
          </p:cNvPr>
          <p:cNvPicPr>
            <a:picLocks noGrp="1" noChangeAspect="1"/>
          </p:cNvPicPr>
          <p:nvPr>
            <p:ph type="media" sz="quarter" idx="14"/>
          </p:nvPr>
        </p:nvPicPr>
        <p:blipFill>
          <a:blip r:embed="rId3"/>
          <a:stretch>
            <a:fillRect/>
          </a:stretch>
        </p:blipFill>
        <p:spPr>
          <a:xfrm>
            <a:off x="2078557" y="335027"/>
            <a:ext cx="8034886" cy="574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30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364A8E-486F-2B4E-8351-079F592CC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B2EBCD5-2EA0-124B-AA23-C16041A4C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Magnets, </a:t>
            </a:r>
            <a:r>
              <a:rPr lang="de-DE" dirty="0" err="1"/>
              <a:t>colored</a:t>
            </a:r>
            <a:r>
              <a:rPr lang="de-DE" dirty="0"/>
              <a:t> </a:t>
            </a:r>
            <a:r>
              <a:rPr lang="de-DE" dirty="0" err="1"/>
              <a:t>paper</a:t>
            </a:r>
            <a:r>
              <a:rPr lang="de-DE" dirty="0"/>
              <a:t> </a:t>
            </a:r>
            <a:r>
              <a:rPr lang="de-DE" dirty="0" err="1"/>
              <a:t>tickets</a:t>
            </a:r>
            <a:r>
              <a:rPr lang="de-DE" dirty="0"/>
              <a:t>, </a:t>
            </a:r>
            <a:r>
              <a:rPr lang="de-DE" dirty="0" err="1"/>
              <a:t>markers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avatars</a:t>
            </a:r>
            <a:r>
              <a:rPr lang="de-DE" dirty="0"/>
              <a:t> at </a:t>
            </a:r>
            <a:r>
              <a:rPr lang="de-DE" dirty="0" err="1"/>
              <a:t>Tupalo</a:t>
            </a:r>
            <a:endParaRPr lang="en-US" dirty="0"/>
          </a:p>
        </p:txBody>
      </p:sp>
      <p:pic>
        <p:nvPicPr>
          <p:cNvPr id="14" name="Media Placeholder 13">
            <a:extLst>
              <a:ext uri="{FF2B5EF4-FFF2-40B4-BE49-F238E27FC236}">
                <a16:creationId xmlns:a16="http://schemas.microsoft.com/office/drawing/2014/main" id="{F37365C5-42BC-7B42-B806-33B47E126948}"/>
              </a:ext>
            </a:extLst>
          </p:cNvPr>
          <p:cNvPicPr>
            <a:picLocks noGrp="1" noChangeAspect="1"/>
          </p:cNvPicPr>
          <p:nvPr>
            <p:ph type="media" sz="quarter" idx="14"/>
          </p:nvPr>
        </p:nvPicPr>
        <p:blipFill>
          <a:blip r:embed="rId3"/>
          <a:stretch>
            <a:fillRect/>
          </a:stretch>
        </p:blipFill>
        <p:spPr>
          <a:xfrm rot="5400000">
            <a:off x="3268106" y="573596"/>
            <a:ext cx="5655788" cy="5710808"/>
          </a:xfrm>
        </p:spPr>
      </p:pic>
    </p:spTree>
    <p:extLst>
      <p:ext uri="{BB962C8B-B14F-4D97-AF65-F5344CB8AC3E}">
        <p14:creationId xmlns:p14="http://schemas.microsoft.com/office/powerpoint/2010/main" val="1298371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A0094-7940-6044-BFD9-698973949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50AC3A9-F6C6-1F45-ACB0-ABCC371BA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IT Operations Board, </a:t>
            </a:r>
            <a:r>
              <a:rPr lang="en-US" dirty="0" err="1"/>
              <a:t>Kanbanize</a:t>
            </a:r>
            <a:endParaRPr lang="en-US" dirty="0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922DF59C-D9C9-F949-8BDA-D817C053601F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/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20C1F6-8B8B-B144-A97E-FE0B4A9656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332" y="356461"/>
            <a:ext cx="11661336" cy="587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789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E7802C-2BE8-684E-A6EC-CA6966E5B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BD5C0B-89D1-F34E-A1E4-EA797A3CD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Agency’s Kanban Board – multiple clients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54C96B-FC6B-0348-B3D3-53D50B638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47" y="519745"/>
            <a:ext cx="11774905" cy="554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589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DCF3F7-0C26-DA41-B7C1-98CEDA680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672089C-F87A-2845-881B-E018101A0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SwiftKanban</a:t>
            </a:r>
            <a:r>
              <a:rPr lang="en-US" dirty="0"/>
              <a:t> board with User WIPs</a:t>
            </a: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3179E710-09D5-FE4B-8CAD-24CEC6F0084D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/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F43542-91A4-3B4E-BA4B-752CCD85D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893" y="356461"/>
            <a:ext cx="11814213" cy="587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42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B035F1-3CB3-0048-9134-1C9165927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40E24E-A893-434A-8408-58529E4AE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Moneypennies</a:t>
            </a:r>
            <a:r>
              <a:rPr lang="en-US" dirty="0"/>
              <a:t> @ it-agile</a:t>
            </a: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AB1746B4-9283-384E-B7A0-2D6750846F31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/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72B78A-C39E-AC48-BC94-2C0EDFD2A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0" y="1390650"/>
            <a:ext cx="1079500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219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EB8CB4-66E9-BD4A-B2FB-1C329DCBA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4BC783-F131-B54C-A7CF-1CA8B997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dirty="0" err="1"/>
              <a:t>Kanbanraum</a:t>
            </a:r>
            <a:r>
              <a:rPr lang="en-US" dirty="0"/>
              <a:t>” at </a:t>
            </a:r>
            <a:r>
              <a:rPr lang="en-US" dirty="0" err="1"/>
              <a:t>Visotech</a:t>
            </a:r>
            <a:endParaRPr lang="en-US" dirty="0"/>
          </a:p>
        </p:txBody>
      </p:sp>
      <p:pic>
        <p:nvPicPr>
          <p:cNvPr id="5" name="Media Placeholder 4">
            <a:extLst>
              <a:ext uri="{FF2B5EF4-FFF2-40B4-BE49-F238E27FC236}">
                <a16:creationId xmlns:a16="http://schemas.microsoft.com/office/drawing/2014/main" id="{68F45CBB-F63B-8A4C-A9EC-379CAFFC63D4}"/>
              </a:ext>
            </a:extLst>
          </p:cNvPr>
          <p:cNvPicPr>
            <a:picLocks noGrp="1" noChangeAspect="1"/>
          </p:cNvPicPr>
          <p:nvPr>
            <p:ph type="media" sz="quarter" idx="14"/>
          </p:nvPr>
        </p:nvPicPr>
        <p:blipFill>
          <a:blip r:embed="rId3"/>
          <a:stretch>
            <a:fillRect/>
          </a:stretch>
        </p:blipFill>
        <p:spPr>
          <a:xfrm>
            <a:off x="1387475" y="315596"/>
            <a:ext cx="9417050" cy="583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942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7F9D95-2B58-0448-9CEF-A893D2766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032D97-AA27-EE42-AD87-5045783D5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Gathering throughput data at </a:t>
            </a:r>
            <a:r>
              <a:rPr lang="en-US" dirty="0" err="1"/>
              <a:t>Visotech</a:t>
            </a:r>
            <a:endParaRPr lang="en-US" dirty="0"/>
          </a:p>
        </p:txBody>
      </p:sp>
      <p:pic>
        <p:nvPicPr>
          <p:cNvPr id="5" name="Media Placeholder 4">
            <a:extLst>
              <a:ext uri="{FF2B5EF4-FFF2-40B4-BE49-F238E27FC236}">
                <a16:creationId xmlns:a16="http://schemas.microsoft.com/office/drawing/2014/main" id="{DC8043E4-EE3F-D14A-8714-A17E791E4B55}"/>
              </a:ext>
            </a:extLst>
          </p:cNvPr>
          <p:cNvPicPr>
            <a:picLocks noGrp="1" noChangeAspect="1"/>
          </p:cNvPicPr>
          <p:nvPr>
            <p:ph type="media" sz="quarter" idx="14"/>
          </p:nvPr>
        </p:nvPicPr>
        <p:blipFill>
          <a:blip r:embed="rId3"/>
          <a:stretch>
            <a:fillRect/>
          </a:stretch>
        </p:blipFill>
        <p:spPr>
          <a:xfrm>
            <a:off x="3905250" y="379413"/>
            <a:ext cx="4381500" cy="58293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B51434B-97AF-AA46-A9B6-371034C714E1}"/>
              </a:ext>
            </a:extLst>
          </p:cNvPr>
          <p:cNvSpPr/>
          <p:nvPr/>
        </p:nvSpPr>
        <p:spPr>
          <a:xfrm>
            <a:off x="8739994" y="1684398"/>
            <a:ext cx="2573135" cy="4524315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r>
              <a:rPr lang="de-DE" dirty="0">
                <a:solidFill>
                  <a:srgbClr val="211E1F"/>
                </a:solidFill>
                <a:latin typeface="+mj-lt"/>
              </a:rPr>
              <a:t>Tubes with balls in colors corresponding to each department. Each ball indicates two hours labor. KVP </a:t>
            </a:r>
            <a:r>
              <a:rPr lang="de-DE" dirty="0" err="1">
                <a:solidFill>
                  <a:srgbClr val="211E1F"/>
                </a:solidFill>
                <a:latin typeface="+mj-lt"/>
              </a:rPr>
              <a:t>stands</a:t>
            </a:r>
            <a:r>
              <a:rPr lang="de-DE" dirty="0">
                <a:solidFill>
                  <a:srgbClr val="211E1F"/>
                </a:solidFill>
                <a:latin typeface="+mj-lt"/>
              </a:rPr>
              <a:t> </a:t>
            </a:r>
            <a:r>
              <a:rPr lang="de-DE" dirty="0" err="1">
                <a:solidFill>
                  <a:srgbClr val="211E1F"/>
                </a:solidFill>
                <a:latin typeface="+mj-lt"/>
              </a:rPr>
              <a:t>for</a:t>
            </a:r>
            <a:r>
              <a:rPr lang="de-DE" dirty="0">
                <a:solidFill>
                  <a:srgbClr val="211E1F"/>
                </a:solidFill>
                <a:latin typeface="+mj-lt"/>
              </a:rPr>
              <a:t> </a:t>
            </a:r>
            <a:r>
              <a:rPr lang="de-DE" dirty="0" err="1">
                <a:solidFill>
                  <a:srgbClr val="211E1F"/>
                </a:solidFill>
                <a:latin typeface="+mj-lt"/>
              </a:rPr>
              <a:t>continuous</a:t>
            </a:r>
            <a:r>
              <a:rPr lang="de-DE" dirty="0">
                <a:solidFill>
                  <a:srgbClr val="211E1F"/>
                </a:solidFill>
                <a:latin typeface="+mj-lt"/>
              </a:rPr>
              <a:t> </a:t>
            </a:r>
            <a:r>
              <a:rPr lang="de-DE" dirty="0" err="1">
                <a:solidFill>
                  <a:srgbClr val="211E1F"/>
                </a:solidFill>
                <a:latin typeface="+mj-lt"/>
              </a:rPr>
              <a:t>improvement</a:t>
            </a:r>
            <a:r>
              <a:rPr lang="de-DE" dirty="0">
                <a:solidFill>
                  <a:srgbClr val="211E1F"/>
                </a:solidFill>
                <a:latin typeface="+mj-lt"/>
              </a:rPr>
              <a:t> </a:t>
            </a:r>
            <a:r>
              <a:rPr lang="de-DE" dirty="0" err="1">
                <a:solidFill>
                  <a:srgbClr val="211E1F"/>
                </a:solidFill>
                <a:latin typeface="+mj-lt"/>
              </a:rPr>
              <a:t>and</a:t>
            </a:r>
            <a:r>
              <a:rPr lang="de-DE" dirty="0">
                <a:solidFill>
                  <a:srgbClr val="211E1F"/>
                </a:solidFill>
                <a:latin typeface="+mj-lt"/>
              </a:rPr>
              <a:t> </a:t>
            </a:r>
            <a:r>
              <a:rPr lang="de-DE" dirty="0" err="1">
                <a:solidFill>
                  <a:srgbClr val="211E1F"/>
                </a:solidFill>
                <a:latin typeface="+mj-lt"/>
              </a:rPr>
              <a:t>is</a:t>
            </a:r>
            <a:r>
              <a:rPr lang="de-DE" dirty="0">
                <a:solidFill>
                  <a:srgbClr val="211E1F"/>
                </a:solidFill>
                <a:latin typeface="+mj-lt"/>
              </a:rPr>
              <a:t> </a:t>
            </a:r>
            <a:r>
              <a:rPr lang="de-DE" dirty="0" err="1">
                <a:solidFill>
                  <a:srgbClr val="211E1F"/>
                </a:solidFill>
                <a:latin typeface="+mj-lt"/>
              </a:rPr>
              <a:t>part</a:t>
            </a:r>
            <a:r>
              <a:rPr lang="de-DE" dirty="0">
                <a:solidFill>
                  <a:srgbClr val="211E1F"/>
                </a:solidFill>
                <a:latin typeface="+mj-lt"/>
              </a:rPr>
              <a:t> </a:t>
            </a:r>
            <a:r>
              <a:rPr lang="de-DE" dirty="0" err="1">
                <a:solidFill>
                  <a:srgbClr val="211E1F"/>
                </a:solidFill>
                <a:latin typeface="+mj-lt"/>
              </a:rPr>
              <a:t>of</a:t>
            </a:r>
            <a:r>
              <a:rPr lang="de-DE" dirty="0">
                <a:solidFill>
                  <a:srgbClr val="211E1F"/>
                </a:solidFill>
                <a:latin typeface="+mj-lt"/>
              </a:rPr>
              <a:t> </a:t>
            </a:r>
            <a:r>
              <a:rPr lang="de-DE" dirty="0" err="1">
                <a:solidFill>
                  <a:srgbClr val="211E1F"/>
                </a:solidFill>
                <a:latin typeface="+mj-lt"/>
              </a:rPr>
              <a:t>the</a:t>
            </a:r>
            <a:r>
              <a:rPr lang="de-DE" dirty="0">
                <a:solidFill>
                  <a:srgbClr val="211E1F"/>
                </a:solidFill>
                <a:latin typeface="+mj-lt"/>
              </a:rPr>
              <a:t> </a:t>
            </a:r>
            <a:r>
              <a:rPr lang="de-DE" dirty="0" err="1">
                <a:solidFill>
                  <a:srgbClr val="211E1F"/>
                </a:solidFill>
                <a:latin typeface="+mj-lt"/>
              </a:rPr>
              <a:t>red</a:t>
            </a:r>
            <a:r>
              <a:rPr lang="de-DE" dirty="0">
                <a:solidFill>
                  <a:srgbClr val="211E1F"/>
                </a:solidFill>
                <a:latin typeface="+mj-lt"/>
              </a:rPr>
              <a:t> </a:t>
            </a:r>
            <a:r>
              <a:rPr lang="de-DE" dirty="0" err="1">
                <a:solidFill>
                  <a:srgbClr val="211E1F"/>
                </a:solidFill>
                <a:latin typeface="+mj-lt"/>
              </a:rPr>
              <a:t>segment</a:t>
            </a:r>
            <a:r>
              <a:rPr lang="de-DE" dirty="0">
                <a:solidFill>
                  <a:srgbClr val="211E1F"/>
                </a:solidFill>
                <a:latin typeface="+mj-lt"/>
              </a:rPr>
              <a:t>, </a:t>
            </a:r>
            <a:r>
              <a:rPr lang="de-DE" dirty="0" err="1">
                <a:solidFill>
                  <a:srgbClr val="211E1F"/>
                </a:solidFill>
                <a:latin typeface="+mj-lt"/>
              </a:rPr>
              <a:t>which</a:t>
            </a:r>
            <a:r>
              <a:rPr lang="de-DE" dirty="0">
                <a:solidFill>
                  <a:srgbClr val="211E1F"/>
                </a:solidFill>
                <a:latin typeface="+mj-lt"/>
              </a:rPr>
              <a:t> </a:t>
            </a:r>
            <a:r>
              <a:rPr lang="de-DE" dirty="0" err="1">
                <a:solidFill>
                  <a:srgbClr val="211E1F"/>
                </a:solidFill>
                <a:latin typeface="+mj-lt"/>
              </a:rPr>
              <a:t>indicates</a:t>
            </a:r>
            <a:r>
              <a:rPr lang="de-DE" dirty="0">
                <a:solidFill>
                  <a:srgbClr val="211E1F"/>
                </a:solidFill>
                <a:latin typeface="+mj-lt"/>
              </a:rPr>
              <a:t> internal </a:t>
            </a:r>
            <a:r>
              <a:rPr lang="de-DE" dirty="0" err="1">
                <a:solidFill>
                  <a:srgbClr val="211E1F"/>
                </a:solidFill>
                <a:latin typeface="+mj-lt"/>
              </a:rPr>
              <a:t>work</a:t>
            </a:r>
            <a:r>
              <a:rPr lang="de-DE" dirty="0">
                <a:solidFill>
                  <a:srgbClr val="211E1F"/>
                </a:solidFill>
                <a:latin typeface="+mj-lt"/>
              </a:rPr>
              <a:t>. Other groups of tubes are split in Projects and Client Support. The tubes provide a quick and clear view of each department’s effort in each category.</a:t>
            </a:r>
            <a:endParaRPr lang="de-DE" dirty="0">
              <a:solidFill>
                <a:srgbClr val="211E1F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64879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7F9D95-2B58-0448-9CEF-A893D2766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64D12F2-5ED1-6C4A-B9DA-2558BC5B0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 Team at Stats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0564F1-C4D3-964B-ADA3-083041A8D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545" y="1084808"/>
            <a:ext cx="5608320" cy="42062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98E56D-6941-2546-969C-C4FCAA51C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121" y="1064030"/>
            <a:ext cx="5608320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178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7F9D95-2B58-0448-9CEF-A893D2766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64D12F2-5ED1-6C4A-B9DA-2558BC5B0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 Team at Stats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FE6255-2698-8A40-8302-F02BEC439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76" y="1014153"/>
            <a:ext cx="5608318" cy="42062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1FFBD7-16D2-0543-BE29-7ACD10FB6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991510"/>
            <a:ext cx="5608320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83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7F9D95-2B58-0448-9CEF-A893D2766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64D12F2-5ED1-6C4A-B9DA-2558BC5B0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 Team at Stats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3EE570-D829-C745-925A-36150AC08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964" y="814467"/>
            <a:ext cx="6514379" cy="488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592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7F9D95-2B58-0448-9CEF-A893D2766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64D12F2-5ED1-6C4A-B9DA-2558BC5B0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 Team at Stats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98F634-8495-3042-9C44-9250EECE7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172" y="997527"/>
            <a:ext cx="5541818" cy="41563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A8B764-1BE3-A440-B80F-FAC234BD2B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535" y="997527"/>
            <a:ext cx="5541817" cy="415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965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7F9D95-2B58-0448-9CEF-A893D2766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64D12F2-5ED1-6C4A-B9DA-2558BC5B0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DevOps Team at Stats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A3FE1A-DA8D-7B4B-8DEC-D68AD4308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4929" y="435374"/>
            <a:ext cx="7171575" cy="537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230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288</Words>
  <Application>Microsoft Macintosh PowerPoint</Application>
  <PresentationFormat>Widescreen</PresentationFormat>
  <Paragraphs>63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Web mobile Platform team at Mobile.de </vt:lpstr>
      <vt:lpstr>Kanban board at Tupalo IT</vt:lpstr>
      <vt:lpstr>Tupalo Marketing an Communications Board</vt:lpstr>
      <vt:lpstr>Magnets, colored paper tickets, markers and avatars at Tupalo</vt:lpstr>
      <vt:lpstr>Basic IT Operations Board, Kanbanize</vt:lpstr>
      <vt:lpstr>Marketing Agency’s Kanban Board – multiple clients</vt:lpstr>
      <vt:lpstr>SwiftKanban board with User WIPs</vt:lpstr>
      <vt:lpstr>Moneypennies @ it-agile</vt:lpstr>
      <vt:lpstr>“Kanbanraum” at Visotech</vt:lpstr>
      <vt:lpstr>Gathering throughput data at Visotech</vt:lpstr>
      <vt:lpstr>DevOps Team at Stats</vt:lpstr>
      <vt:lpstr>DevOps Team at Stats</vt:lpstr>
      <vt:lpstr>DevOps Team at Stats</vt:lpstr>
      <vt:lpstr>DevOps Team at Stats</vt:lpstr>
      <vt:lpstr>DevOps Team at Stats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mobile Platform team at Mobile.de </dc:title>
  <dc:creator>Silke Silke</dc:creator>
  <cp:lastModifiedBy>Silke Silke</cp:lastModifiedBy>
  <cp:revision>1</cp:revision>
  <dcterms:created xsi:type="dcterms:W3CDTF">2020-01-25T02:46:30Z</dcterms:created>
  <dcterms:modified xsi:type="dcterms:W3CDTF">2020-01-25T02:48:58Z</dcterms:modified>
</cp:coreProperties>
</file>